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51"/>
  </p:notesMasterIdLst>
  <p:sldIdLst>
    <p:sldId id="301"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showGuides="1">
      <p:cViewPr varScale="1">
        <p:scale>
          <a:sx n="88" d="100"/>
          <a:sy n="88" d="100"/>
        </p:scale>
        <p:origin x="44"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c:v>
                </c:pt>
                <c:pt idx="1">
                  <c:v>58</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1/20/2017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55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2707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r>
              <a:rPr lang="en-US" b="0" dirty="0"/>
              <a:t>https://channel9.msdn.com/Series/Azure-Data-Lake/Whats-up-with-Spark25-SparkSQL</a:t>
            </a:r>
          </a:p>
          <a:p>
            <a:endParaRPr lang="en-US" b="0" dirty="0"/>
          </a:p>
          <a:p>
            <a:r>
              <a:rPr lang="en-US" b="0" dirty="0"/>
              <a:t>Microsoft Azure – BI Tools: Save raw data as a Hive table</a:t>
            </a:r>
          </a:p>
          <a:p>
            <a:r>
              <a:rPr lang="en-US" b="0" dirty="0"/>
              <a:t>https://azure.microsoft.com/en-us/documentation/articles/hdinsight-apache-spark-use-bi-tools/</a:t>
            </a:r>
          </a:p>
          <a:p>
            <a:endParaRPr lang="en-US" b="0" dirty="0"/>
          </a:p>
          <a:p>
            <a:r>
              <a:rPr lang="en-US" b="0" dirty="0"/>
              <a:t>Microsoft Azure – BI Tools: Use Power BI to analyze data in the Hive table</a:t>
            </a:r>
          </a:p>
          <a:p>
            <a:r>
              <a:rPr lang="en-US" b="0" dirty="0"/>
              <a:t>https://azure.microsoft.com/en-us/documentation/articles/hdinsight-apache-spark-use-bi-tools/</a:t>
            </a:r>
          </a:p>
          <a:p>
            <a:endParaRPr lang="en-US" b="0" dirty="0"/>
          </a:p>
          <a:p>
            <a:r>
              <a:rPr lang="en-US" b="0" dirty="0"/>
              <a:t>Microsoft Azure - Machine learning: Predictive analysis on food inspection data using </a:t>
            </a:r>
            <a:r>
              <a:rPr lang="en-US" b="0" dirty="0" err="1"/>
              <a:t>MLlib</a:t>
            </a:r>
            <a:r>
              <a:rPr lang="en-US" b="0" dirty="0"/>
              <a:t> with Spark on HDInsight: Construct an input </a:t>
            </a:r>
            <a:r>
              <a:rPr lang="en-US" b="0" dirty="0" err="1"/>
              <a:t>dataframe</a:t>
            </a:r>
            <a:endParaRPr lang="en-US" b="0" dirty="0"/>
          </a:p>
          <a:p>
            <a:r>
              <a:rPr lang="en-US" b="0" dirty="0"/>
              <a:t>https://azure.microsoft.com/en-us/documentation/articles/hdinsight-apache-spark-machine-learning-mllib-ipython/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664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begins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section, we use the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associated with an Apache Spark cluster in HDInsight to run jobs that process your raw sample data and save it as a Hive table. The sample data is a CSV file (hvac.csv) available on all clusters by default.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Once your data is saved as a Hive table, we will then connect to the Hive table using BI tools such as Microsoft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Power BI and Tableau.</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we need to i</a:t>
            </a:r>
            <a:r>
              <a:rPr lang="en-US" sz="900" kern="1200" dirty="0">
                <a:solidFill>
                  <a:schemeClr val="tx1"/>
                </a:solidFill>
                <a:effectLst/>
                <a:latin typeface="Segoe UI Light" pitchFamily="34" charset="0"/>
                <a:ea typeface="+mn-ea"/>
                <a:cs typeface="+mn-cs"/>
              </a:rPr>
              <a:t>mport the required modules and create the </a:t>
            </a:r>
            <a:r>
              <a:rPr lang="en-US" sz="900" kern="1200" dirty="0" err="1">
                <a:solidFill>
                  <a:schemeClr val="tx1"/>
                </a:solidFill>
                <a:effectLst/>
                <a:latin typeface="Segoe UI Light" pitchFamily="34" charset="0"/>
                <a:ea typeface="+mn-ea"/>
                <a:cs typeface="+mn-cs"/>
              </a:rPr>
              <a:t>SparkContext</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HiveContext</a:t>
            </a:r>
            <a:r>
              <a:rPr lang="en-U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a:t>
            </a:r>
            <a:r>
              <a:rPr lang="en-US" sz="900" kern="1200" dirty="0">
                <a:solidFill>
                  <a:schemeClr val="tx1"/>
                </a:solidFill>
                <a:effectLst/>
                <a:latin typeface="Segoe UI Light" pitchFamily="34" charset="0"/>
                <a:ea typeface="+mn-ea"/>
                <a:cs typeface="+mn-cs"/>
              </a:rPr>
              <a:t> 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251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Now</a:t>
            </a:r>
            <a:r>
              <a:rPr lang="en-US" baseline="0" dirty="0"/>
              <a:t> we will load some sample data </a:t>
            </a:r>
            <a:r>
              <a:rPr lang="en-US" sz="900" kern="1200" dirty="0">
                <a:solidFill>
                  <a:schemeClr val="tx1"/>
                </a:solidFill>
                <a:effectLst/>
                <a:latin typeface="Segoe UI Light" pitchFamily="34" charset="0"/>
                <a:ea typeface="+mn-ea"/>
                <a:cs typeface="+mn-cs"/>
              </a:rPr>
              <a:t>into a temporary table.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When you provision a Spark cluster in HDInsight, the sample data file, </a:t>
            </a:r>
            <a:r>
              <a:rPr lang="en-US" sz="900" b="1" kern="1200" dirty="0">
                <a:solidFill>
                  <a:schemeClr val="tx1"/>
                </a:solidFill>
                <a:effectLst/>
                <a:latin typeface="Segoe UI Light" pitchFamily="34" charset="0"/>
                <a:ea typeface="+mn-ea"/>
                <a:cs typeface="+mn-cs"/>
              </a:rPr>
              <a:t>hvac.csv</a:t>
            </a:r>
            <a:r>
              <a:rPr lang="en-US" sz="900" kern="1200" dirty="0">
                <a:solidFill>
                  <a:schemeClr val="tx1"/>
                </a:solidFill>
                <a:effectLst/>
                <a:latin typeface="Segoe UI Light" pitchFamily="34" charset="0"/>
                <a:ea typeface="+mn-ea"/>
                <a:cs typeface="+mn-cs"/>
              </a:rPr>
              <a:t>, is copied to the associated storage account under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 We will use this CSV</a:t>
            </a:r>
            <a:r>
              <a:rPr lang="en-US" sz="900" kern="1200" baseline="0" dirty="0">
                <a:solidFill>
                  <a:schemeClr val="tx1"/>
                </a:solidFill>
                <a:effectLst/>
                <a:latin typeface="Segoe UI Light" pitchFamily="34" charset="0"/>
                <a:ea typeface="+mn-ea"/>
                <a:cs typeface="+mn-cs"/>
              </a:rPr>
              <a:t> and create a Hive Table.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kern="1200" baseline="0" dirty="0">
                <a:solidFill>
                  <a:schemeClr val="tx1"/>
                </a:solidFill>
                <a:effectLst/>
                <a:latin typeface="Segoe UI Light" pitchFamily="34" charset="0"/>
                <a:ea typeface="+mn-ea"/>
                <a:cs typeface="+mn-cs"/>
              </a:rPr>
              <a:t>If you look at the code, first we cr</a:t>
            </a:r>
            <a:r>
              <a:rPr lang="en-US" b="0" dirty="0">
                <a:effectLst/>
              </a:rPr>
              <a:t>eate an RDD from sample data. Then we create the</a:t>
            </a:r>
            <a:r>
              <a:rPr lang="en-US" b="0" baseline="0" dirty="0">
                <a:effectLst/>
              </a:rPr>
              <a:t> required schema and parse the data.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baseline="0" dirty="0">
                <a:effectLst/>
              </a:rPr>
              <a:t>Next, we </a:t>
            </a:r>
            <a:r>
              <a:rPr lang="en-US" sz="900" b="0" kern="1200" dirty="0">
                <a:solidFill>
                  <a:schemeClr val="tx1"/>
                </a:solidFill>
                <a:effectLst/>
                <a:latin typeface="Segoe UI Light" pitchFamily="34" charset="0"/>
                <a:ea typeface="+mn-ea"/>
                <a:cs typeface="+mn-cs"/>
              </a:rPr>
              <a:t>register the data into a Hive table called HVAC. To v</a:t>
            </a:r>
            <a:r>
              <a:rPr lang="en-US" sz="900" b="0" kern="1200" baseline="0" dirty="0">
                <a:solidFill>
                  <a:schemeClr val="tx1"/>
                </a:solidFill>
                <a:effectLst/>
                <a:latin typeface="Segoe UI Light" pitchFamily="34" charset="0"/>
                <a:ea typeface="+mn-ea"/>
                <a:cs typeface="+mn-cs"/>
              </a:rPr>
              <a:t>erify that the table was successfully created, we provided the SQL command of Show table. </a:t>
            </a:r>
            <a:r>
              <a:rPr lang="en-US" sz="900" b="0" kern="1200" dirty="0">
                <a:solidFill>
                  <a:schemeClr val="tx1"/>
                </a:solidFill>
                <a:effectLst/>
                <a:latin typeface="Segoe UI Light" pitchFamily="34" charset="0"/>
                <a:ea typeface="+mn-ea"/>
                <a:cs typeface="+mn-cs"/>
              </a:rPr>
              <a:t>Only the tables that have “false” under the </a:t>
            </a:r>
            <a:r>
              <a:rPr lang="en-US" sz="900" b="1" kern="1200" dirty="0" err="1">
                <a:solidFill>
                  <a:schemeClr val="tx1"/>
                </a:solidFill>
                <a:effectLst/>
                <a:latin typeface="Segoe UI Light" pitchFamily="34" charset="0"/>
                <a:ea typeface="+mn-ea"/>
                <a:cs typeface="+mn-cs"/>
              </a:rPr>
              <a:t>isTemporary</a:t>
            </a:r>
            <a:r>
              <a:rPr lang="en-US" sz="900" b="0" kern="1200" dirty="0">
                <a:solidFill>
                  <a:schemeClr val="tx1"/>
                </a:solidFill>
                <a:effectLst/>
                <a:latin typeface="Segoe UI Light" pitchFamily="34" charset="0"/>
                <a:ea typeface="+mn-ea"/>
                <a:cs typeface="+mn-cs"/>
              </a:rPr>
              <a:t> column are Hive tables that will be stored in the </a:t>
            </a:r>
            <a:r>
              <a:rPr lang="en-US" sz="900" b="0" kern="1200" dirty="0" err="1">
                <a:solidFill>
                  <a:schemeClr val="tx1"/>
                </a:solidFill>
                <a:effectLst/>
                <a:latin typeface="Segoe UI Light" pitchFamily="34" charset="0"/>
                <a:ea typeface="+mn-ea"/>
                <a:cs typeface="+mn-cs"/>
              </a:rPr>
              <a:t>metastore</a:t>
            </a:r>
            <a:r>
              <a:rPr lang="en-US" sz="900" b="0" kern="1200" dirty="0">
                <a:solidFill>
                  <a:schemeClr val="tx1"/>
                </a:solidFill>
                <a:effectLst/>
                <a:latin typeface="Segoe UI Light" pitchFamily="34" charset="0"/>
                <a:ea typeface="+mn-ea"/>
                <a:cs typeface="+mn-cs"/>
              </a:rPr>
              <a:t> and able</a:t>
            </a:r>
            <a:r>
              <a:rPr lang="en-US" sz="900" b="0" kern="1200" baseline="0" dirty="0">
                <a:solidFill>
                  <a:schemeClr val="tx1"/>
                </a:solidFill>
                <a:effectLst/>
                <a:latin typeface="Segoe UI Light" pitchFamily="34" charset="0"/>
                <a:ea typeface="+mn-ea"/>
                <a:cs typeface="+mn-cs"/>
              </a:rPr>
              <a:t> to be</a:t>
            </a:r>
            <a:r>
              <a:rPr lang="en-US" sz="900" b="0" kern="1200" dirty="0">
                <a:solidFill>
                  <a:schemeClr val="tx1"/>
                </a:solidFill>
                <a:effectLst/>
                <a:latin typeface="Segoe UI Light" pitchFamily="34" charset="0"/>
                <a:ea typeface="+mn-ea"/>
                <a:cs typeface="+mn-cs"/>
              </a:rPr>
              <a:t> accessed from the BI tools.</a:t>
            </a:r>
            <a:endParaRPr lang="en-US" sz="900" b="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604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Once you have saved the data as a Hive table, you can use Microsoft Power BI to connect to the data and visualize it to create reports, dashboards, and</a:t>
            </a:r>
            <a:r>
              <a:rPr lang="en-US" sz="900" b="0" i="0" kern="1200" baseline="0" dirty="0">
                <a:solidFill>
                  <a:schemeClr val="tx1"/>
                </a:solidFill>
                <a:effectLst/>
                <a:latin typeface="Segoe UI Light" pitchFamily="34" charset="0"/>
                <a:ea typeface="+mn-ea"/>
                <a:cs typeface="+mn-cs"/>
              </a:rPr>
              <a:t> so on</a:t>
            </a:r>
            <a:r>
              <a:rPr lang="en-US" sz="900" b="0" i="0" kern="1200" dirty="0">
                <a:solidFill>
                  <a:schemeClr val="tx1"/>
                </a:solidFill>
                <a:effectLst/>
                <a:latin typeface="Segoe UI Light" pitchFamily="34" charset="0"/>
                <a:ea typeface="+mn-ea"/>
                <a:cs typeface="+mn-cs"/>
              </a:rPr>
              <a:t>. Spark on Azure HDInsight with direct connect allows you to create dynamic reports based on data and metric you already have in your Spark cluster. With direct connect, queries are sent back to your Azure HDInsight Spark cluster as you explore the data in the report view. This experience is suggested for users who are familiar with the entities they connect to.</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827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After the connection is established, Microsoft Power BI starts importing data from the Spark cluster on HDInsight. Power BI imports the data and displays the new dashboard. A new data set is also added under the </a:t>
            </a:r>
            <a:r>
              <a:rPr lang="en-US" sz="900" b="1" kern="1200" dirty="0">
                <a:solidFill>
                  <a:schemeClr val="tx1"/>
                </a:solidFill>
                <a:effectLst/>
                <a:latin typeface="Segoe UI Light" pitchFamily="34" charset="0"/>
                <a:ea typeface="+mn-ea"/>
                <a:cs typeface="+mn-cs"/>
              </a:rPr>
              <a:t>Datasets</a:t>
            </a:r>
            <a:r>
              <a:rPr lang="en-US" sz="900" kern="1200" dirty="0">
                <a:solidFill>
                  <a:schemeClr val="tx1"/>
                </a:solidFill>
                <a:effectLst/>
                <a:latin typeface="Segoe UI Light" pitchFamily="34" charset="0"/>
                <a:ea typeface="+mn-ea"/>
                <a:cs typeface="+mn-cs"/>
              </a:rPr>
              <a:t> heading.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948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concludes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Build a visualization to show the variance between target temperature and actual temperature for each building. You just need to drag and drop the required fields</a:t>
            </a:r>
            <a:r>
              <a:rPr lang="en-US" sz="900" kern="1200" baseline="0" dirty="0">
                <a:solidFill>
                  <a:schemeClr val="tx1"/>
                </a:solidFill>
                <a:effectLst/>
                <a:latin typeface="Segoe UI Light" pitchFamily="34" charset="0"/>
                <a:ea typeface="+mn-ea"/>
                <a:cs typeface="+mn-cs"/>
              </a:rPr>
              <a:t> into the respective axis and value. </a:t>
            </a:r>
            <a:r>
              <a:rPr lang="en-US" sz="900" kern="1200" dirty="0">
                <a:solidFill>
                  <a:schemeClr val="tx1"/>
                </a:solidFill>
                <a:effectLst/>
                <a:latin typeface="Segoe UI Light" pitchFamily="34" charset="0"/>
                <a:ea typeface="+mn-ea"/>
                <a:cs typeface="+mn-cs"/>
              </a:rPr>
              <a:t>Move your cursor over the visualization to get tool tips with relevant data. You can also pin the visualization, storing it on your dashboard so you can track the latest value at a glance.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Also, Spark clusters on HDInsight are connected to Microsoft Power BI with direct connect. This means that Power BI always has the most up-to-date from your cluster so you do not need to schedule refreshes for the dataset.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289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02886C-5595-4DEA-926C-27AD71ED8B1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7902886C-5595-4DEA-926C-27AD71ED8B1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7902886C-5595-4DEA-926C-27AD71ED8B1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7902886C-5595-4DEA-926C-27AD71ED8B1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54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7902886C-5595-4DEA-926C-27AD71ED8B1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7902886C-5595-4DEA-926C-27AD71ED8B13}" type="datetimeFigureOut">
              <a:rPr lang="en-US" smtClean="0"/>
              <a:t>1/20/2017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02886C-5595-4DEA-926C-27AD71ED8B13}" type="datetimeFigureOut">
              <a:rPr lang="en-US" smtClean="0"/>
              <a:t>1/20/2017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1/20/2017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1/20/2017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8774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2802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189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oleObject" Target="../embeddings/oleObject1.bin"/><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ags" Target="../tags/tag1.xml"/><Relationship Id="rId2" Type="http://schemas.openxmlformats.org/officeDocument/2006/relationships/slideLayout" Target="../slideLayouts/slideLayout73.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image" Target="../media/image8.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1/20/2017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6.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gif"/><Relationship Id="rId1" Type="http://schemas.openxmlformats.org/officeDocument/2006/relationships/slideLayout" Target="../slideLayouts/slideLayout76.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58629"/>
          </a:xfrm>
        </p:spPr>
        <p:txBody>
          <a:bodyPr vert="horz" wrap="square" lIns="448212" tIns="91440" rIns="146304" bIns="91440" rtlCol="0" anchor="t" anchorCtr="0">
            <a:spAutoFit/>
          </a:bodyPr>
          <a:lstStyle/>
          <a:p>
            <a:r>
              <a:rPr lang="en-US" dirty="0"/>
              <a:t>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2.0 - Datasets</a:t>
            </a:r>
          </a:p>
        </p:txBody>
      </p:sp>
    </p:spTree>
    <p:extLst>
      <p:ext uri="{BB962C8B-B14F-4D97-AF65-F5344CB8AC3E}">
        <p14:creationId xmlns:p14="http://schemas.microsoft.com/office/powerpoint/2010/main" val="953740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30989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5505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10"/>
          </p:nvPr>
        </p:nvSpPr>
        <p:spPr>
          <a:xfrm>
            <a:off x="269240" y="1189495"/>
            <a:ext cx="5229144" cy="2594846"/>
          </a:xfrm>
        </p:spPr>
        <p:txBody>
          <a:bodyPr/>
          <a:lstStyle/>
          <a:p>
            <a:r>
              <a:rPr lang="en-US" dirty="0"/>
              <a:t>Structured computation and data</a:t>
            </a:r>
          </a:p>
          <a:p>
            <a:endParaRPr lang="en-US" dirty="0"/>
          </a:p>
          <a:p>
            <a:pPr lvl="1"/>
            <a:r>
              <a:rPr lang="en-US" dirty="0"/>
              <a:t>Data types have known structure</a:t>
            </a:r>
          </a:p>
          <a:p>
            <a:pPr lvl="1"/>
            <a:r>
              <a:rPr lang="en-US" dirty="0"/>
              <a:t>Computations are type-safe</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8765279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a16="http://schemas.microsoft.com/office/drawing/2014/main" val="1735649932"/>
                    </a:ext>
                  </a:extLst>
                </a:gridCol>
                <a:gridCol w="1979605">
                  <a:extLst>
                    <a:ext uri="{9D8B030D-6E8A-4147-A177-3AD203B41FA5}">
                      <a16:colId xmlns:a16="http://schemas.microsoft.com/office/drawing/2014/main" val="458338779"/>
                    </a:ext>
                  </a:extLst>
                </a:gridCol>
                <a:gridCol w="1979605">
                  <a:extLst>
                    <a:ext uri="{9D8B030D-6E8A-4147-A177-3AD203B41FA5}">
                      <a16:colId xmlns:a16="http://schemas.microsoft.com/office/drawing/2014/main" val="827642073"/>
                    </a:ext>
                  </a:extLst>
                </a:gridCol>
                <a:gridCol w="1979605">
                  <a:extLst>
                    <a:ext uri="{9D8B030D-6E8A-4147-A177-3AD203B41FA5}">
                      <a16:colId xmlns:a16="http://schemas.microsoft.com/office/drawing/2014/main"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3738694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10"/>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21073627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923" y="181795"/>
            <a:ext cx="11655078" cy="899537"/>
          </a:xfrm>
        </p:spPr>
        <p:txBody>
          <a:bodyPr/>
          <a:lstStyle/>
          <a:p>
            <a:r>
              <a:rPr lang="en-US" dirty="0"/>
              <a:t>Shared Optimization &amp; Execution</a:t>
            </a:r>
          </a:p>
        </p:txBody>
      </p:sp>
      <p:sp>
        <p:nvSpPr>
          <p:cNvPr id="3" name="Text Placeholder 2"/>
          <p:cNvSpPr>
            <a:spLocks noGrp="1"/>
          </p:cNvSpPr>
          <p:nvPr>
            <p:ph type="body" sz="quarter" idx="10"/>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p:cNvSpPr txBox="1"/>
          <p:nvPr/>
        </p:nvSpPr>
        <p:spPr>
          <a:xfrm>
            <a:off x="1800631" y="5147148"/>
            <a:ext cx="8590738" cy="941386"/>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err="1">
                <a:gradFill>
                  <a:gsLst>
                    <a:gs pos="2917">
                      <a:schemeClr val="tx1"/>
                    </a:gs>
                    <a:gs pos="30000">
                      <a:schemeClr val="tx1"/>
                    </a:gs>
                  </a:gsLst>
                  <a:lin ang="5400000" scaled="0"/>
                </a:gradFill>
              </a:rPr>
              <a:t>DataFrames</a:t>
            </a:r>
            <a:r>
              <a:rPr lang="en-US" sz="2353" kern="0" dirty="0">
                <a:gradFill>
                  <a:gsLst>
                    <a:gs pos="2917">
                      <a:schemeClr val="tx1"/>
                    </a:gs>
                    <a:gs pos="30000">
                      <a:schemeClr val="tx1"/>
                    </a:gs>
                  </a:gsLst>
                  <a:lin ang="5400000" scaled="0"/>
                </a:gradFill>
              </a:rPr>
              <a:t>, Datasets and SQL share the same optimization/execution pipeline</a:t>
            </a:r>
          </a:p>
        </p:txBody>
      </p:sp>
      <p:pic>
        <p:nvPicPr>
          <p:cNvPr id="6" name="Picture 5"/>
          <p:cNvPicPr>
            <a:picLocks noChangeAspect="1"/>
          </p:cNvPicPr>
          <p:nvPr/>
        </p:nvPicPr>
        <p:blipFill rotWithShape="1">
          <a:blip r:embed="rId2"/>
          <a:srcRect t="16574" r="695" b="19669"/>
          <a:stretch/>
        </p:blipFill>
        <p:spPr>
          <a:xfrm>
            <a:off x="633412" y="1566117"/>
            <a:ext cx="10682396" cy="3510997"/>
          </a:xfrm>
          <a:prstGeom prst="rect">
            <a:avLst/>
          </a:prstGeom>
        </p:spPr>
      </p:pic>
    </p:spTree>
    <p:extLst>
      <p:ext uri="{BB962C8B-B14F-4D97-AF65-F5344CB8AC3E}">
        <p14:creationId xmlns:p14="http://schemas.microsoft.com/office/powerpoint/2010/main" val="32160632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149265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a16="http://schemas.microsoft.com/office/drawing/2014/main" val="1735649932"/>
                    </a:ext>
                  </a:extLst>
                </a:gridCol>
                <a:gridCol w="3660401">
                  <a:extLst>
                    <a:ext uri="{9D8B030D-6E8A-4147-A177-3AD203B41FA5}">
                      <a16:colId xmlns:a16="http://schemas.microsoft.com/office/drawing/2014/main" val="458338779"/>
                    </a:ext>
                  </a:extLst>
                </a:gridCol>
                <a:gridCol w="3809806">
                  <a:extLst>
                    <a:ext uri="{9D8B030D-6E8A-4147-A177-3AD203B41FA5}">
                      <a16:colId xmlns:a16="http://schemas.microsoft.com/office/drawing/2014/main"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6682818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10"/>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3532802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10"/>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57528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10"/>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31499883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3640567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10"/>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26055746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16913476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8373334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4144136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10"/>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a16="http://schemas.microsoft.com/office/drawing/2014/main" val="458338779"/>
                    </a:ext>
                  </a:extLst>
                </a:gridCol>
                <a:gridCol w="6200272">
                  <a:extLst>
                    <a:ext uri="{9D8B030D-6E8A-4147-A177-3AD203B41FA5}">
                      <a16:colId xmlns:a16="http://schemas.microsoft.com/office/drawing/2014/main"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sp>
        <p:nvSpPr>
          <p:cNvPr id="3" name="Text Placeholder 2"/>
          <p:cNvSpPr>
            <a:spLocks noGrp="1"/>
          </p:cNvSpPr>
          <p:nvPr>
            <p:ph type="body" sz="quarter" idx="10"/>
          </p:nvPr>
        </p:nvSpPr>
        <p:spPr>
          <a:xfrm>
            <a:off x="269239" y="1189495"/>
            <a:ext cx="11653523" cy="452590"/>
          </a:xfrm>
        </p:spPr>
        <p:txBody>
          <a:bodyPr/>
          <a:lstStyle/>
          <a:p>
            <a:pPr lvl="1"/>
            <a:endParaRPr lang="en-US" dirty="0"/>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8501271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Hive tables</a:t>
            </a:r>
          </a:p>
        </p:txBody>
      </p:sp>
    </p:spTree>
    <p:extLst>
      <p:ext uri="{BB962C8B-B14F-4D97-AF65-F5344CB8AC3E}">
        <p14:creationId xmlns:p14="http://schemas.microsoft.com/office/powerpoint/2010/main" val="277817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939" b="51349"/>
          <a:stretch/>
        </p:blipFill>
        <p:spPr>
          <a:xfrm>
            <a:off x="941558" y="1820209"/>
            <a:ext cx="10308885" cy="3217584"/>
          </a:xfrm>
          <a:prstGeom prst="rect">
            <a:avLst/>
          </a:prstGeom>
          <a:ln w="63500">
            <a:solidFill>
              <a:srgbClr val="DC3C00"/>
            </a:solidFill>
          </a:ln>
        </p:spPr>
      </p:pic>
      <p:sp>
        <p:nvSpPr>
          <p:cNvPr id="4" name="Rectangle 3"/>
          <p:cNvSpPr/>
          <p:nvPr/>
        </p:nvSpPr>
        <p:spPr bwMode="auto">
          <a:xfrm>
            <a:off x="10136139" y="1964894"/>
            <a:ext cx="1370211" cy="55678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57043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681" b="16715"/>
          <a:stretch/>
        </p:blipFill>
        <p:spPr>
          <a:xfrm>
            <a:off x="941558" y="470487"/>
            <a:ext cx="10308885" cy="5477707"/>
          </a:xfrm>
          <a:prstGeom prst="rect">
            <a:avLst/>
          </a:prstGeom>
          <a:ln w="63500">
            <a:solidFill>
              <a:srgbClr val="DC3C00"/>
            </a:solidFill>
          </a:ln>
        </p:spPr>
      </p:pic>
      <p:sp>
        <p:nvSpPr>
          <p:cNvPr id="4" name="Rectangle 3"/>
          <p:cNvSpPr/>
          <p:nvPr/>
        </p:nvSpPr>
        <p:spPr bwMode="auto">
          <a:xfrm>
            <a:off x="1828420" y="5284048"/>
            <a:ext cx="2145285" cy="20202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21894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1717" b="4930"/>
          <a:stretch/>
        </p:blipFill>
        <p:spPr>
          <a:xfrm>
            <a:off x="941558" y="470488"/>
            <a:ext cx="10308885" cy="5745267"/>
          </a:xfrm>
          <a:prstGeom prst="rect">
            <a:avLst/>
          </a:prstGeom>
          <a:ln w="63500">
            <a:solidFill>
              <a:srgbClr val="DC3C00"/>
            </a:solidFill>
          </a:ln>
        </p:spPr>
      </p:pic>
    </p:spTree>
    <p:extLst>
      <p:ext uri="{BB962C8B-B14F-4D97-AF65-F5344CB8AC3E}">
        <p14:creationId xmlns:p14="http://schemas.microsoft.com/office/powerpoint/2010/main" val="417399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Overview</a:t>
            </a:r>
          </a:p>
        </p:txBody>
      </p:sp>
    </p:spTree>
    <p:extLst>
      <p:ext uri="{BB962C8B-B14F-4D97-AF65-F5344CB8AC3E}">
        <p14:creationId xmlns:p14="http://schemas.microsoft.com/office/powerpoint/2010/main" val="222485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17362"/>
          <a:stretch/>
        </p:blipFill>
        <p:spPr>
          <a:xfrm>
            <a:off x="941558" y="470487"/>
            <a:ext cx="10308885" cy="4247024"/>
          </a:xfrm>
          <a:prstGeom prst="rect">
            <a:avLst/>
          </a:prstGeom>
          <a:ln w="63500">
            <a:solidFill>
              <a:srgbClr val="DC3C00"/>
            </a:solidFill>
          </a:ln>
        </p:spPr>
      </p:pic>
    </p:spTree>
    <p:extLst>
      <p:ext uri="{BB962C8B-B14F-4D97-AF65-F5344CB8AC3E}">
        <p14:creationId xmlns:p14="http://schemas.microsoft.com/office/powerpoint/2010/main" val="4685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41558" y="470488"/>
            <a:ext cx="10308885" cy="5105280"/>
          </a:xfrm>
          <a:prstGeom prst="rect">
            <a:avLst/>
          </a:prstGeom>
          <a:ln w="63500">
            <a:solidFill>
              <a:srgbClr val="DC3C00"/>
            </a:solidFill>
          </a:ln>
        </p:spPr>
      </p:pic>
    </p:spTree>
    <p:extLst>
      <p:ext uri="{BB962C8B-B14F-4D97-AF65-F5344CB8AC3E}">
        <p14:creationId xmlns:p14="http://schemas.microsoft.com/office/powerpoint/2010/main" val="230469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Running interactive Spark SQL queries with </a:t>
            </a:r>
            <a:r>
              <a:rPr lang="en-US" dirty="0" err="1"/>
              <a:t>Jupyter</a:t>
            </a:r>
            <a:endParaRPr lang="en-US" dirty="0"/>
          </a:p>
        </p:txBody>
      </p:sp>
    </p:spTree>
    <p:extLst>
      <p:ext uri="{BB962C8B-B14F-4D97-AF65-F5344CB8AC3E}">
        <p14:creationId xmlns:p14="http://schemas.microsoft.com/office/powerpoint/2010/main" val="62339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6461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Working with Hive and Power BI in Apache Spark</a:t>
            </a:r>
          </a:p>
        </p:txBody>
      </p:sp>
    </p:spTree>
    <p:extLst>
      <p:ext uri="{BB962C8B-B14F-4D97-AF65-F5344CB8AC3E}">
        <p14:creationId xmlns:p14="http://schemas.microsoft.com/office/powerpoint/2010/main" val="177034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58629"/>
          </a:xfrm>
        </p:spPr>
        <p:txBody>
          <a:bodyPr vert="horz" wrap="square" lIns="448212" tIns="91440" rIns="146304" bIns="91440" rtlCol="0" anchor="t" anchorCtr="0">
            <a:spAutoFit/>
          </a:bodyPr>
          <a:lstStyle/>
          <a:p>
            <a:r>
              <a:rPr lang="en-US" dirty="0" err="1"/>
              <a:t>DataFrames</a:t>
            </a:r>
            <a:r>
              <a:rPr lang="en-US" dirty="0"/>
              <a:t> API</a:t>
            </a:r>
          </a:p>
        </p:txBody>
      </p:sp>
    </p:spTree>
    <p:extLst>
      <p:ext uri="{BB962C8B-B14F-4D97-AF65-F5344CB8AC3E}">
        <p14:creationId xmlns:p14="http://schemas.microsoft.com/office/powerpoint/2010/main" val="159617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err="1"/>
              <a:t>DataFrames</a:t>
            </a:r>
            <a:r>
              <a:rPr lang="en-US" dirty="0"/>
              <a:t> API</a:t>
            </a:r>
          </a:p>
        </p:txBody>
      </p:sp>
      <p:sp>
        <p:nvSpPr>
          <p:cNvPr id="4" name="TextBox 3"/>
          <p:cNvSpPr txBox="1"/>
          <p:nvPr/>
        </p:nvSpPr>
        <p:spPr>
          <a:xfrm>
            <a:off x="0" y="1189941"/>
            <a:ext cx="5924808" cy="5144433"/>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Similar to RDDs with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0" lvl="2"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0" lvl="2"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0" lvl="2"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0" lvl="2"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Becoming the preferred API for iterative and interactive jobs, e.g., machine learning</a:t>
            </a:r>
            <a:endParaRPr lang="en-US" sz="1961" kern="0" dirty="0"/>
          </a:p>
          <a:p>
            <a:pPr marL="0" lvl="2"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6402</Words>
  <Application>Microsoft Office PowerPoint</Application>
  <PresentationFormat>Widescreen</PresentationFormat>
  <Paragraphs>465</Paragraphs>
  <Slides>46</Slides>
  <Notes>21</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46</vt:i4>
      </vt:variant>
    </vt:vector>
  </HeadingPairs>
  <TitlesOfParts>
    <vt:vector size="64" baseType="lpstr">
      <vt:lpstr>MS PGothic</vt:lpstr>
      <vt:lpstr>MS PGothic</vt:lpstr>
      <vt:lpstr>Arial</vt:lpstr>
      <vt:lpstr>Arial Black</vt:lpstr>
      <vt:lpstr>Calibri</vt:lpstr>
      <vt:lpstr>Calibri Light</vt:lpstr>
      <vt:lpstr>Consolas</vt:lpstr>
      <vt:lpstr>Segoe</vt:lpstr>
      <vt:lpstr>Segoe Pro</vt:lpstr>
      <vt:lpstr>Segoe Semibold</vt:lpstr>
      <vt:lpstr>Segoe UI</vt:lpstr>
      <vt:lpstr>Segoe UI Light</vt:lpstr>
      <vt:lpstr>Wingdings</vt:lpstr>
      <vt:lpstr>Office Theme</vt:lpstr>
      <vt:lpstr>ads-edu-theme</vt:lpstr>
      <vt:lpstr>2_Windows Server</vt:lpstr>
      <vt:lpstr>1_Theme1</vt:lpstr>
      <vt:lpstr>think-cell Slide</vt:lpstr>
      <vt:lpstr>Spark on HDInsight Spark SQL</vt:lpstr>
      <vt:lpstr>Spark SQL</vt:lpstr>
      <vt:lpstr>PowerPoint Presentation</vt:lpstr>
      <vt:lpstr>Overview</vt:lpstr>
      <vt:lpstr>Spark SQL overview</vt:lpstr>
      <vt:lpstr>Spark SQL overview</vt:lpstr>
      <vt:lpstr>Spark SQL</vt:lpstr>
      <vt:lpstr>DataFrames API</vt:lpstr>
      <vt:lpstr>DataFrames API</vt:lpstr>
      <vt:lpstr>Creating DataFrames from data sources</vt:lpstr>
      <vt:lpstr>Creating DataFrames from RDDs</vt:lpstr>
      <vt:lpstr>DataFrame operations</vt:lpstr>
      <vt:lpstr>Spark SQL</vt:lpstr>
      <vt:lpstr>Tables and queries</vt:lpstr>
      <vt:lpstr>Hive tables</vt:lpstr>
      <vt:lpstr>The Art of Being Lazy</vt:lpstr>
      <vt:lpstr>Spark 2.0 - Datasets</vt:lpstr>
      <vt:lpstr>From RDD to Dataset: What is RDD?</vt:lpstr>
      <vt:lpstr>From RDD to Dataset: What is RDD?</vt:lpstr>
      <vt:lpstr>From RDD to Dataset: What is Dataset?</vt:lpstr>
      <vt:lpstr>Structured APIs in Spark</vt:lpstr>
      <vt:lpstr>DataFrame = Dataset[Row]</vt:lpstr>
      <vt:lpstr>Shared Optimization &amp; Execution</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3</cp:revision>
  <dcterms:created xsi:type="dcterms:W3CDTF">2017-01-20T16:55:37Z</dcterms:created>
  <dcterms:modified xsi:type="dcterms:W3CDTF">2017-01-20T20:26:37Z</dcterms:modified>
</cp:coreProperties>
</file>